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3F9CFC0-25ED-4E8B-BC6A-77362AF578D0}" type="datetimeFigureOut">
              <a:rPr lang="pt-PT" smtClean="0"/>
              <a:t>25-02-2019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C6DCAA1-3D7D-4CC5-9BEA-E5C8206A465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757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274-EEE5-435E-8AA4-83B72E387430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E8274-EEE5-435E-8AA4-83B72E387430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3BDC4-C418-44C8-B5C0-9BB5C07FA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Miguel\Desktop\sistemas%20de%20energia\www.roadmap2050.eu" TargetMode="External"/><Relationship Id="rId2" Type="http://schemas.openxmlformats.org/officeDocument/2006/relationships/hyperlink" Target="file:///C:\Documents%20and%20Settings\Miguel\Desktop\sistemas%20de%20energia\www.withouthotair.co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Arial Narrow" pitchFamily="34" charset="0"/>
              </a:rPr>
              <a:t>Energy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 Narrow" pitchFamily="34" charset="0"/>
              </a:rPr>
              <a:t>Miguel C Brito</a:t>
            </a:r>
          </a:p>
          <a:p>
            <a:r>
              <a:rPr lang="en-US" dirty="0">
                <a:latin typeface="Arial Narrow" pitchFamily="34" charset="0"/>
              </a:rPr>
              <a:t>mcbrito@fc.ul.pt</a:t>
            </a:r>
          </a:p>
          <a:p>
            <a:r>
              <a:rPr lang="en-US" dirty="0">
                <a:latin typeface="Arial Narrow" pitchFamily="34" charset="0"/>
              </a:rPr>
              <a:t>8.3.37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794321"/>
            <a:ext cx="82809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none" strike="noStrike" cap="none" normalizeH="0" baseline="0" dirty="0" err="1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Wind</a:t>
            </a:r>
            <a:r>
              <a:rPr kumimoji="0" lang="pt-PT" sz="20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1" i="0" u="none" strike="noStrike" cap="none" normalizeH="0" baseline="0" dirty="0" err="1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energy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latin typeface="Arial Narrow" pitchFamily="34" charset="0"/>
                <a:ea typeface="Times New Roman" pitchFamily="18" charset="0"/>
              </a:rPr>
              <a:t>3 paragraphs about the technology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Social/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environmental</a:t>
            </a:r>
            <a:r>
              <a:rPr kumimoji="0" lang="pt-PT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impacts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kWh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(t)/m</a:t>
            </a:r>
            <a:r>
              <a:rPr kumimoji="0" lang="pt-PT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2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(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foot</a:t>
            </a:r>
            <a:r>
              <a:rPr lang="pt-PT" sz="2000" dirty="0" err="1">
                <a:latin typeface="Arial Narrow" pitchFamily="34" charset="0"/>
                <a:ea typeface="Times New Roman" pitchFamily="18" charset="0"/>
              </a:rPr>
              <a:t>print</a:t>
            </a:r>
            <a:r>
              <a:rPr lang="pt-PT" sz="2000" dirty="0">
                <a:latin typeface="Arial Narrow" pitchFamily="34" charset="0"/>
                <a:ea typeface="Times New Roman" pitchFamily="18" charset="0"/>
              </a:rPr>
              <a:t>!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€/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kWh</a:t>
            </a:r>
            <a:endParaRPr kumimoji="0" lang="pt-P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102979"/>
            <a:ext cx="784887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none" strike="noStrike" cap="none" normalizeH="0" baseline="0" dirty="0" err="1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Energy</a:t>
            </a:r>
            <a:r>
              <a:rPr kumimoji="0" lang="pt-PT" sz="20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1" i="0" u="none" strike="noStrike" cap="none" normalizeH="0" baseline="0" dirty="0" err="1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from</a:t>
            </a:r>
            <a:r>
              <a:rPr kumimoji="0" lang="pt-PT" sz="20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1" i="0" u="none" strike="noStrike" cap="none" normalizeH="0" baseline="0" dirty="0" err="1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waste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latin typeface="Arial Narrow" pitchFamily="34" charset="0"/>
                <a:ea typeface="Times New Roman" pitchFamily="18" charset="0"/>
              </a:rPr>
              <a:t>3 paragraphs about the technology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impacts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!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kWh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/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year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/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person</a:t>
            </a:r>
            <a:endParaRPr kumimoji="0" lang="pt-P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€/kWh.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b="1" u="sng" dirty="0" err="1">
                <a:latin typeface="Arial Narrow" pitchFamily="34" charset="0"/>
              </a:rPr>
              <a:t>Incineration</a:t>
            </a:r>
            <a:r>
              <a:rPr lang="pt-PT" sz="2000" b="1" u="sng" dirty="0">
                <a:latin typeface="Arial Narrow" pitchFamily="34" charset="0"/>
              </a:rPr>
              <a:t> </a:t>
            </a:r>
            <a:r>
              <a:rPr lang="pt-PT" sz="2000" b="1" u="sng" dirty="0" err="1">
                <a:latin typeface="Arial Narrow" pitchFamily="34" charset="0"/>
              </a:rPr>
              <a:t>or</a:t>
            </a:r>
            <a:r>
              <a:rPr lang="pt-PT" sz="2000" b="1" u="sng" dirty="0">
                <a:latin typeface="Arial Narrow" pitchFamily="34" charset="0"/>
              </a:rPr>
              <a:t> </a:t>
            </a:r>
            <a:r>
              <a:rPr lang="pt-PT" sz="2000" b="1" u="sng" dirty="0" err="1">
                <a:latin typeface="Arial Narrow" pitchFamily="34" charset="0"/>
              </a:rPr>
              <a:t>biogas</a:t>
            </a:r>
            <a:r>
              <a:rPr lang="pt-PT" sz="2000" b="1" u="sng" dirty="0">
                <a:latin typeface="Arial Narrow" pitchFamily="34" charset="0"/>
              </a:rPr>
              <a:t>?</a:t>
            </a:r>
            <a:endParaRPr lang="en-US" sz="2000" u="sng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dirty="0" err="1">
                <a:latin typeface="Arial Narrow" pitchFamily="34" charset="0"/>
              </a:rPr>
              <a:t>Estimate</a:t>
            </a:r>
            <a:r>
              <a:rPr lang="pt-PT" sz="2000" dirty="0">
                <a:latin typeface="Arial Narrow" pitchFamily="34" charset="0"/>
              </a:rPr>
              <a:t> kg </a:t>
            </a:r>
            <a:r>
              <a:rPr lang="pt-PT" sz="2000" dirty="0" err="1">
                <a:latin typeface="Arial Narrow" pitchFamily="34" charset="0"/>
              </a:rPr>
              <a:t>of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waste</a:t>
            </a:r>
            <a:r>
              <a:rPr lang="pt-PT" sz="2000" dirty="0">
                <a:latin typeface="Arial Narrow" pitchFamily="34" charset="0"/>
              </a:rPr>
              <a:t> per </a:t>
            </a:r>
            <a:r>
              <a:rPr lang="pt-PT" sz="2000" dirty="0" err="1">
                <a:latin typeface="Arial Narrow" pitchFamily="34" charset="0"/>
              </a:rPr>
              <a:t>person</a:t>
            </a:r>
            <a:r>
              <a:rPr lang="pt-PT" sz="2000" dirty="0">
                <a:latin typeface="Arial Narrow" pitchFamily="34" charset="0"/>
              </a:rPr>
              <a:t> per </a:t>
            </a:r>
            <a:r>
              <a:rPr lang="pt-PT" sz="2000" dirty="0" err="1">
                <a:latin typeface="Arial Narrow" pitchFamily="34" charset="0"/>
              </a:rPr>
              <a:t>day</a:t>
            </a:r>
            <a:r>
              <a:rPr lang="pt-PT" sz="2000" dirty="0">
                <a:latin typeface="Arial Narrow" pitchFamily="34" charset="0"/>
              </a:rPr>
              <a:t> (</a:t>
            </a:r>
            <a:r>
              <a:rPr lang="pt-PT" sz="2000" dirty="0" err="1">
                <a:latin typeface="Arial Narrow" pitchFamily="34" charset="0"/>
              </a:rPr>
              <a:t>after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err="1">
                <a:latin typeface="Arial Narrow" pitchFamily="34" charset="0"/>
              </a:rPr>
              <a:t>recycling</a:t>
            </a:r>
            <a:r>
              <a:rPr lang="pt-PT" sz="2000" dirty="0">
                <a:latin typeface="Arial Narrow" pitchFamily="34" charset="0"/>
              </a:rPr>
              <a:t>!).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Conversion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efficiency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000" dirty="0" err="1">
                <a:latin typeface="Arial Narrow" pitchFamily="34" charset="0"/>
              </a:rPr>
              <a:t>Costs</a:t>
            </a:r>
            <a:r>
              <a:rPr lang="pt-PT" sz="2000" dirty="0">
                <a:latin typeface="Arial Narrow" pitchFamily="34" charset="0"/>
              </a:rPr>
              <a:t>?</a:t>
            </a:r>
            <a:endParaRPr kumimoji="0" lang="pt-P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286807"/>
              </p:ext>
            </p:extLst>
          </p:nvPr>
        </p:nvGraphicFramePr>
        <p:xfrm>
          <a:off x="3995936" y="416252"/>
          <a:ext cx="4032448" cy="159816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297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noProof="0" dirty="0">
                          <a:latin typeface="Arial Narrow" pitchFamily="34" charset="0"/>
                          <a:ea typeface="+mn-ea"/>
                        </a:rPr>
                        <a:t>Water</a:t>
                      </a:r>
                      <a:r>
                        <a:rPr lang="en-GB" sz="2000" baseline="0" noProof="0" dirty="0">
                          <a:latin typeface="Arial Narrow" pitchFamily="34" charset="0"/>
                          <a:ea typeface="+mn-ea"/>
                        </a:rPr>
                        <a:t> temperature</a:t>
                      </a:r>
                      <a:endParaRPr lang="en-GB" sz="2000" noProof="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noProof="0">
                          <a:latin typeface="Arial Narrow" pitchFamily="34" charset="0"/>
                        </a:rPr>
                        <a:t>Summer</a:t>
                      </a:r>
                      <a:endParaRPr lang="en-GB" sz="20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noProof="0">
                          <a:latin typeface="Arial Narrow" pitchFamily="34" charset="0"/>
                        </a:rPr>
                        <a:t>20ºC</a:t>
                      </a:r>
                      <a:endParaRPr lang="en-GB" sz="20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noProof="0">
                          <a:latin typeface="Arial Narrow" pitchFamily="34" charset="0"/>
                        </a:rPr>
                        <a:t>Spring/autmn</a:t>
                      </a:r>
                      <a:endParaRPr lang="en-GB" sz="20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noProof="0">
                          <a:latin typeface="Arial Narrow" pitchFamily="34" charset="0"/>
                        </a:rPr>
                        <a:t>15ºC</a:t>
                      </a:r>
                      <a:endParaRPr lang="en-GB" sz="20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noProof="0">
                          <a:latin typeface="Arial Narrow" pitchFamily="34" charset="0"/>
                        </a:rPr>
                        <a:t>Winter</a:t>
                      </a:r>
                      <a:endParaRPr lang="en-GB" sz="20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noProof="0" dirty="0">
                          <a:latin typeface="Arial Narrow" pitchFamily="34" charset="0"/>
                        </a:rPr>
                        <a:t>10ºC</a:t>
                      </a:r>
                      <a:endParaRPr lang="en-GB" sz="2000" noProof="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476672"/>
            <a:ext cx="514806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pt-PT" sz="20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Solar </a:t>
            </a:r>
            <a:r>
              <a:rPr kumimoji="0" lang="pt-PT" sz="2000" b="1" i="0" u="none" strike="noStrike" cap="none" normalizeH="0" baseline="0" dirty="0" err="1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thermal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kWh(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th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)/m</a:t>
            </a:r>
            <a:r>
              <a:rPr kumimoji="0" lang="pt-PT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2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; €/kWh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pt-BR" sz="2000" dirty="0">
                <a:latin typeface="Arial Narrow" pitchFamily="34" charset="0"/>
              </a:rPr>
              <a:t>45 </a:t>
            </a:r>
            <a:r>
              <a:rPr lang="pt-BR" sz="2000" dirty="0" err="1">
                <a:latin typeface="Arial Narrow" pitchFamily="34" charset="0"/>
              </a:rPr>
              <a:t>litres</a:t>
            </a:r>
            <a:r>
              <a:rPr lang="pt-BR" sz="2000" dirty="0">
                <a:latin typeface="Arial Narrow" pitchFamily="34" charset="0"/>
              </a:rPr>
              <a:t> </a:t>
            </a:r>
            <a:r>
              <a:rPr lang="pt-BR" sz="2000" dirty="0" err="1">
                <a:latin typeface="Arial Narrow" pitchFamily="34" charset="0"/>
              </a:rPr>
              <a:t>at</a:t>
            </a:r>
            <a:r>
              <a:rPr lang="pt-BR" sz="2000" dirty="0">
                <a:latin typeface="Arial Narrow" pitchFamily="34" charset="0"/>
              </a:rPr>
              <a:t> 60ºC per </a:t>
            </a:r>
            <a:r>
              <a:rPr lang="pt-BR" sz="2000" dirty="0" err="1">
                <a:latin typeface="Arial Narrow" pitchFamily="34" charset="0"/>
              </a:rPr>
              <a:t>person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lha1.jpg"/>
          <p:cNvPicPr/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7545" y="404665"/>
            <a:ext cx="8064896" cy="6048672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15616" y="664067"/>
            <a:ext cx="5315879" cy="193899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Next</a:t>
            </a:r>
            <a:r>
              <a:rPr kumimoji="0" lang="pt-PT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week</a:t>
            </a:r>
            <a:endParaRPr kumimoji="0" lang="pt-PT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lang="en-GB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bibliographic review (e.g. technologies and impacts), </a:t>
            </a:r>
            <a:endParaRPr lang="en-GB" sz="1050" dirty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00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 relevant data (efficiency, costs, etc.) </a:t>
            </a:r>
            <a:endParaRPr lang="en-GB" sz="1050" dirty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00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</a:rPr>
              <a:t> preliminary analysis (look at the time series!)</a:t>
            </a:r>
            <a:endParaRPr lang="en-GB" sz="36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lha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35896" y="2060848"/>
            <a:ext cx="4847173" cy="3887761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366703"/>
            <a:ext cx="8640960" cy="141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Imagine </a:t>
            </a:r>
            <a:r>
              <a:rPr lang="en-GB" sz="2000" dirty="0">
                <a:latin typeface="Arial Narrow" pitchFamily="34" charset="0"/>
                <a:ea typeface="Times New Roman" pitchFamily="18" charset="0"/>
              </a:rPr>
              <a:t>an energetically isolated island, with</a:t>
            </a:r>
            <a:r>
              <a:rPr kumimoji="0" lang="en-GB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50,000</a:t>
            </a:r>
            <a:r>
              <a:rPr kumimoji="0" lang="en-GB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inhabitants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(100 people/km</a:t>
            </a:r>
            <a:r>
              <a:rPr kumimoji="0" lang="en-GB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2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, ½ car/person, 2.5people/home)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Available data: hourly time series solar radiation, precipitation,</a:t>
            </a:r>
            <a:r>
              <a:rPr kumimoji="0" lang="en-GB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wind and temperature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 l="23581" t="50929" r="55745" b="23563"/>
          <a:stretch>
            <a:fillRect/>
          </a:stretch>
        </p:blipFill>
        <p:spPr bwMode="auto">
          <a:xfrm>
            <a:off x="719571" y="2204864"/>
            <a:ext cx="2460540" cy="170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 l="23581" t="24681" r="55745" b="50057"/>
          <a:stretch>
            <a:fillRect/>
          </a:stretch>
        </p:blipFill>
        <p:spPr bwMode="auto">
          <a:xfrm>
            <a:off x="719572" y="4293096"/>
            <a:ext cx="2460539" cy="168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704974"/>
              </p:ext>
            </p:extLst>
          </p:nvPr>
        </p:nvGraphicFramePr>
        <p:xfrm>
          <a:off x="395536" y="260648"/>
          <a:ext cx="8208913" cy="61926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61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3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Class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Topics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Deliverables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95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1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b="1" spc="-10" dirty="0" err="1">
                          <a:latin typeface="Arial Narrow" pitchFamily="34" charset="0"/>
                        </a:rPr>
                        <a:t>Energy</a:t>
                      </a:r>
                      <a:r>
                        <a:rPr lang="pt-PT" sz="1400" b="1" spc="-10" dirty="0">
                          <a:latin typeface="Arial Narrow" pitchFamily="34" charset="0"/>
                        </a:rPr>
                        <a:t> </a:t>
                      </a:r>
                      <a:r>
                        <a:rPr lang="pt-PT" sz="1400" b="1" spc="-10" dirty="0" err="1">
                          <a:latin typeface="Arial Narrow" pitchFamily="34" charset="0"/>
                        </a:rPr>
                        <a:t>Supply</a:t>
                      </a:r>
                      <a:r>
                        <a:rPr lang="pt-PT" sz="1400" spc="-10" dirty="0">
                          <a:latin typeface="Arial Narrow" pitchFamily="34" charset="0"/>
                        </a:rPr>
                        <a:t>. 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endParaRPr lang="pt-PT" sz="14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2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latin typeface="Arial Narrow" pitchFamily="34" charset="0"/>
                        </a:rPr>
                        <a:t>Tutorial </a:t>
                      </a:r>
                      <a:r>
                        <a:rPr lang="pt-PT" sz="1400" spc="-10" dirty="0" err="1">
                          <a:latin typeface="Arial Narrow" pitchFamily="34" charset="0"/>
                        </a:rPr>
                        <a:t>work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Biblio</a:t>
                      </a:r>
                      <a:r>
                        <a:rPr lang="pt-PT" sz="1400" spc="-10" dirty="0">
                          <a:latin typeface="Arial Narrow" pitchFamily="34" charset="0"/>
                        </a:rPr>
                        <a:t> </a:t>
                      </a:r>
                      <a:r>
                        <a:rPr lang="pt-PT" sz="1400" spc="-10" dirty="0" err="1">
                          <a:latin typeface="Arial Narrow" pitchFamily="34" charset="0"/>
                        </a:rPr>
                        <a:t>revision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3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Students</a:t>
                      </a:r>
                      <a:r>
                        <a:rPr lang="pt-PT" sz="1400" spc="-10" baseline="0" dirty="0">
                          <a:latin typeface="Arial Narrow" pitchFamily="34" charset="0"/>
                        </a:rPr>
                        <a:t>’ </a:t>
                      </a:r>
                      <a:r>
                        <a:rPr lang="pt-PT" sz="1400" spc="-10" baseline="0" dirty="0" err="1">
                          <a:latin typeface="Arial Narrow" pitchFamily="34" charset="0"/>
                        </a:rPr>
                        <a:t>presentations</a:t>
                      </a:r>
                      <a:r>
                        <a:rPr lang="pt-PT" sz="1400" spc="-10" baseline="0" dirty="0">
                          <a:latin typeface="Arial Narrow" pitchFamily="34" charset="0"/>
                        </a:rPr>
                        <a:t> </a:t>
                      </a:r>
                      <a:r>
                        <a:rPr lang="pt-PT" sz="1400" spc="-10" dirty="0">
                          <a:latin typeface="Arial Narrow" pitchFamily="34" charset="0"/>
                        </a:rPr>
                        <a:t>(1).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latin typeface="Arial Narrow" pitchFamily="34" charset="0"/>
                        </a:rPr>
                        <a:t>PPT1 &amp; DOC1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4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Students</a:t>
                      </a:r>
                      <a:r>
                        <a:rPr lang="pt-PT" sz="1400" spc="-10" baseline="0" dirty="0">
                          <a:latin typeface="Arial Narrow" pitchFamily="34" charset="0"/>
                        </a:rPr>
                        <a:t>’ </a:t>
                      </a:r>
                      <a:r>
                        <a:rPr lang="pt-PT" sz="1400" spc="-10" baseline="0" dirty="0" err="1">
                          <a:latin typeface="Arial Narrow" pitchFamily="34" charset="0"/>
                        </a:rPr>
                        <a:t>presentations</a:t>
                      </a:r>
                      <a:r>
                        <a:rPr lang="pt-PT" sz="1400" spc="-10" baseline="0" dirty="0">
                          <a:latin typeface="Arial Narrow" pitchFamily="34" charset="0"/>
                        </a:rPr>
                        <a:t> </a:t>
                      </a:r>
                      <a:r>
                        <a:rPr lang="pt-PT" sz="1400" spc="-10" dirty="0">
                          <a:latin typeface="Arial Narrow" pitchFamily="34" charset="0"/>
                        </a:rPr>
                        <a:t>(2).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endParaRPr lang="pt-PT" sz="14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95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5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b="1" spc="-10" dirty="0" err="1">
                          <a:latin typeface="Arial Narrow" pitchFamily="34" charset="0"/>
                        </a:rPr>
                        <a:t>Energy</a:t>
                      </a:r>
                      <a:r>
                        <a:rPr lang="pt-PT" sz="1400" b="1" spc="-10" dirty="0">
                          <a:latin typeface="Arial Narrow" pitchFamily="34" charset="0"/>
                        </a:rPr>
                        <a:t> </a:t>
                      </a:r>
                      <a:r>
                        <a:rPr lang="pt-PT" sz="1400" b="1" spc="-10" dirty="0" err="1">
                          <a:latin typeface="Arial Narrow" pitchFamily="34" charset="0"/>
                        </a:rPr>
                        <a:t>demand</a:t>
                      </a:r>
                      <a:r>
                        <a:rPr lang="pt-PT" sz="1400" b="1" spc="-10" dirty="0">
                          <a:latin typeface="Arial Narrow" pitchFamily="34" charset="0"/>
                        </a:rPr>
                        <a:t>. 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latin typeface="Arial Narrow" pitchFamily="34" charset="0"/>
                        </a:rPr>
                        <a:t>DOC1_final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6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latin typeface="Arial Narrow" pitchFamily="34" charset="0"/>
                        </a:rPr>
                        <a:t>Tutorial </a:t>
                      </a:r>
                      <a:r>
                        <a:rPr lang="pt-PT" sz="1400" spc="-10" dirty="0" err="1">
                          <a:latin typeface="Arial Narrow" pitchFamily="34" charset="0"/>
                        </a:rPr>
                        <a:t>work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Biblio</a:t>
                      </a:r>
                      <a:r>
                        <a:rPr lang="pt-PT" sz="1400" spc="-10" dirty="0">
                          <a:latin typeface="Arial Narrow" pitchFamily="34" charset="0"/>
                        </a:rPr>
                        <a:t> </a:t>
                      </a:r>
                      <a:r>
                        <a:rPr lang="pt-PT" sz="1400" spc="-10" dirty="0" err="1">
                          <a:latin typeface="Arial Narrow" pitchFamily="34" charset="0"/>
                        </a:rPr>
                        <a:t>revision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7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Students</a:t>
                      </a:r>
                      <a:r>
                        <a:rPr lang="pt-PT" sz="1400" spc="-10" baseline="0" dirty="0">
                          <a:latin typeface="Arial Narrow" pitchFamily="34" charset="0"/>
                        </a:rPr>
                        <a:t>’ </a:t>
                      </a:r>
                      <a:r>
                        <a:rPr lang="pt-PT" sz="1400" spc="-10" baseline="0" dirty="0" err="1">
                          <a:latin typeface="Arial Narrow" pitchFamily="34" charset="0"/>
                        </a:rPr>
                        <a:t>presentations</a:t>
                      </a:r>
                      <a:r>
                        <a:rPr lang="pt-PT" sz="1400" spc="-10" baseline="0" dirty="0">
                          <a:latin typeface="Arial Narrow" pitchFamily="34" charset="0"/>
                        </a:rPr>
                        <a:t> 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latin typeface="Arial Narrow" pitchFamily="34" charset="0"/>
                        </a:rPr>
                        <a:t>PPT2 &amp; DOC2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395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8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b="1" spc="-10" dirty="0" err="1">
                          <a:latin typeface="Arial Narrow" pitchFamily="34" charset="0"/>
                        </a:rPr>
                        <a:t>Energy</a:t>
                      </a:r>
                      <a:r>
                        <a:rPr lang="pt-PT" sz="1400" b="1" spc="-10" dirty="0">
                          <a:latin typeface="Arial Narrow" pitchFamily="34" charset="0"/>
                        </a:rPr>
                        <a:t> </a:t>
                      </a:r>
                      <a:r>
                        <a:rPr lang="pt-PT" sz="1400" b="1" spc="-10" dirty="0" err="1">
                          <a:latin typeface="Arial Narrow" pitchFamily="34" charset="0"/>
                        </a:rPr>
                        <a:t>storage</a:t>
                      </a:r>
                      <a:r>
                        <a:rPr lang="pt-PT" sz="1400" b="1" spc="-10" dirty="0">
                          <a:latin typeface="Arial Narrow" pitchFamily="34" charset="0"/>
                        </a:rPr>
                        <a:t> </a:t>
                      </a:r>
                      <a:r>
                        <a:rPr lang="pt-PT" sz="1400" b="1" spc="-10" dirty="0" err="1">
                          <a:latin typeface="Arial Narrow" pitchFamily="34" charset="0"/>
                        </a:rPr>
                        <a:t>and</a:t>
                      </a:r>
                      <a:r>
                        <a:rPr lang="pt-PT" sz="1400" b="1" spc="-10" dirty="0">
                          <a:latin typeface="Arial Narrow" pitchFamily="34" charset="0"/>
                        </a:rPr>
                        <a:t> </a:t>
                      </a:r>
                      <a:r>
                        <a:rPr lang="pt-PT" sz="1400" b="1" spc="-10" dirty="0" err="1">
                          <a:latin typeface="Arial Narrow" pitchFamily="34" charset="0"/>
                        </a:rPr>
                        <a:t>transmission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endParaRPr lang="pt-PT" sz="14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9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Students</a:t>
                      </a:r>
                      <a:r>
                        <a:rPr lang="pt-PT" sz="1400" spc="-10" baseline="0" dirty="0">
                          <a:latin typeface="Arial Narrow" pitchFamily="34" charset="0"/>
                        </a:rPr>
                        <a:t>’ </a:t>
                      </a:r>
                      <a:r>
                        <a:rPr lang="pt-PT" sz="1400" spc="-10" baseline="0" dirty="0" err="1">
                          <a:latin typeface="Arial Narrow" pitchFamily="34" charset="0"/>
                        </a:rPr>
                        <a:t>presentations</a:t>
                      </a:r>
                      <a:r>
                        <a:rPr lang="pt-PT" sz="1400" spc="-10" baseline="0" dirty="0">
                          <a:latin typeface="Arial Narrow" pitchFamily="34" charset="0"/>
                        </a:rPr>
                        <a:t> 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latin typeface="Arial Narrow" pitchFamily="34" charset="0"/>
                        </a:rPr>
                        <a:t>PPT3 &amp; DOC3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395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latin typeface="Arial Narrow" pitchFamily="34" charset="0"/>
                        </a:rPr>
                        <a:t>10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b="1" spc="-10" dirty="0" err="1">
                          <a:latin typeface="Arial Narrow" pitchFamily="34" charset="0"/>
                        </a:rPr>
                        <a:t>Energy</a:t>
                      </a:r>
                      <a:r>
                        <a:rPr lang="pt-PT" sz="1400" b="1" spc="-10" dirty="0">
                          <a:latin typeface="Arial Narrow" pitchFamily="34" charset="0"/>
                        </a:rPr>
                        <a:t> </a:t>
                      </a:r>
                      <a:r>
                        <a:rPr lang="pt-PT" sz="1400" b="1" spc="-10" dirty="0" err="1">
                          <a:latin typeface="Arial Narrow" pitchFamily="34" charset="0"/>
                        </a:rPr>
                        <a:t>system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endParaRPr lang="pt-PT" sz="14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11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latin typeface="Arial Narrow" pitchFamily="34" charset="0"/>
                        </a:rPr>
                        <a:t>Tutorial </a:t>
                      </a:r>
                      <a:r>
                        <a:rPr lang="pt-PT" sz="1400" spc="-10" dirty="0" err="1">
                          <a:latin typeface="Arial Narrow" pitchFamily="34" charset="0"/>
                        </a:rPr>
                        <a:t>work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endParaRPr lang="pt-PT" sz="14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3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>
                          <a:latin typeface="Arial Narrow" pitchFamily="34" charset="0"/>
                        </a:rPr>
                        <a:t>12</a:t>
                      </a:r>
                      <a:endParaRPr lang="en-US" sz="1800" spc="-1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 err="1">
                          <a:latin typeface="Arial Narrow" pitchFamily="34" charset="0"/>
                        </a:rPr>
                        <a:t>Students</a:t>
                      </a:r>
                      <a:r>
                        <a:rPr lang="pt-PT" sz="1400" spc="-10" baseline="0" dirty="0">
                          <a:latin typeface="Arial Narrow" pitchFamily="34" charset="0"/>
                        </a:rPr>
                        <a:t>’ </a:t>
                      </a:r>
                      <a:r>
                        <a:rPr lang="pt-PT" sz="1400" spc="-10" baseline="0" dirty="0" err="1">
                          <a:latin typeface="Arial Narrow" pitchFamily="34" charset="0"/>
                        </a:rPr>
                        <a:t>presentations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pt-PT" sz="1400" spc="-10" dirty="0">
                          <a:latin typeface="Arial Narrow" pitchFamily="34" charset="0"/>
                        </a:rPr>
                        <a:t>PPT4 &amp; DOC4</a:t>
                      </a:r>
                      <a:endParaRPr lang="en-US" sz="1800" spc="-1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376036"/>
            <a:ext cx="820891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General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 references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Bent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Sørensen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,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Renewable Energy - Its physics, engineering, use, environmental impacts, economy and planning aspects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, 3</a:t>
            </a:r>
            <a:r>
              <a:rPr kumimoji="0" lang="en-US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rd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Ed,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Elsevier Science, 2004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David JC MacKay, 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Without the hot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air [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hlinkClick r:id="rId2"/>
              </a:rPr>
              <a:t>www.withouthotair.com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] 2009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Roadmap 2050 – A practical guide to a prosperous low carbon Europe (Technical Analysis) [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hlinkClick r:id="rId3"/>
              </a:rPr>
              <a:t>www.roadmap2050.eu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] 2010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45203"/>
            <a:ext cx="5258171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Next class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groups!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bibliographic review</a:t>
            </a:r>
            <a:r>
              <a:rPr kumimoji="0" lang="en-GB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(e.g. technologies and impacts), </a:t>
            </a:r>
            <a:endParaRPr kumimoji="0" lang="en-GB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relevant data (efficiency, costs, etc.) </a:t>
            </a:r>
            <a:endParaRPr kumimoji="0" lang="en-GB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preliminary</a:t>
            </a:r>
            <a:r>
              <a:rPr kumimoji="0" lang="en-GB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analysis (look at the time series!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)</a:t>
            </a:r>
            <a:endParaRPr kumimoji="0" lang="en-GB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617580"/>
              </p:ext>
            </p:extLst>
          </p:nvPr>
        </p:nvGraphicFramePr>
        <p:xfrm>
          <a:off x="395536" y="476673"/>
          <a:ext cx="8352928" cy="5691698"/>
        </p:xfrm>
        <a:graphic>
          <a:graphicData uri="http://schemas.openxmlformats.org/drawingml/2006/table">
            <a:tbl>
              <a:tblPr firstRow="1">
                <a:tableStyleId>{69CF1AB2-1976-4502-BF36-3FF5EA218861}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6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8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 dirty="0">
                          <a:latin typeface="Arial Narrow" pitchFamily="34" charset="0"/>
                        </a:rPr>
                        <a:t>Group</a:t>
                      </a:r>
                      <a:endParaRPr lang="en-GB" sz="1600" noProof="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Energy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Source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Comments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Questions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75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1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  <a:ea typeface="+mn-ea"/>
                        </a:rPr>
                        <a:t>Mobility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Biofuels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 dirty="0">
                          <a:latin typeface="Arial Narrow" pitchFamily="34" charset="0"/>
                        </a:rPr>
                        <a:t>kWh(t)/m</a:t>
                      </a:r>
                      <a:r>
                        <a:rPr lang="en-GB" sz="1600" baseline="30000" noProof="0" dirty="0">
                          <a:latin typeface="Arial Narrow" pitchFamily="34" charset="0"/>
                        </a:rPr>
                        <a:t>2</a:t>
                      </a:r>
                      <a:r>
                        <a:rPr lang="en-GB" sz="1600" noProof="0" dirty="0">
                          <a:latin typeface="Arial Narrow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 dirty="0">
                          <a:latin typeface="Arial Narrow" pitchFamily="34" charset="0"/>
                        </a:rPr>
                        <a:t>€/kWh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 dirty="0">
                          <a:latin typeface="Arial Narrow" pitchFamily="34" charset="0"/>
                        </a:rPr>
                        <a:t>impact</a:t>
                      </a:r>
                      <a:endParaRPr lang="en-GB" sz="1600" noProof="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2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Electricity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Wind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Onshore</a:t>
                      </a:r>
                      <a:r>
                        <a:rPr lang="en-GB" sz="1600" baseline="0" noProof="0">
                          <a:latin typeface="Arial Narrow" pitchFamily="34" charset="0"/>
                        </a:rPr>
                        <a:t> </a:t>
                      </a:r>
                      <a:r>
                        <a:rPr lang="en-GB" sz="1600" noProof="0">
                          <a:latin typeface="Arial Narrow" pitchFamily="34" charset="0"/>
                        </a:rPr>
                        <a:t>(offshore?)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3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Solar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PV on roofs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CSP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4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Hydro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Run of the river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8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5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Heat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Biomass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Co-generation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02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6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 dirty="0">
                          <a:latin typeface="Arial Narrow" pitchFamily="34" charset="0"/>
                        </a:rPr>
                        <a:t>Solar thermal</a:t>
                      </a:r>
                      <a:endParaRPr lang="en-GB" sz="1600" noProof="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Hot water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872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7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>
                          <a:latin typeface="Arial Narrow" pitchFamily="34" charset="0"/>
                        </a:rPr>
                        <a:t>Waste</a:t>
                      </a:r>
                      <a:endParaRPr lang="en-GB" sz="1600" noProof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 dirty="0">
                          <a:latin typeface="Arial Narrow" pitchFamily="34" charset="0"/>
                        </a:rPr>
                        <a:t>Biogas and incineration</a:t>
                      </a:r>
                      <a:endParaRPr lang="en-GB" sz="1600" noProof="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23318" marR="23318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23528" y="563489"/>
            <a:ext cx="813690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HYDROELECTRICITY (</a:t>
            </a:r>
            <a:r>
              <a:rPr kumimoji="0" lang="pt-PT" sz="2000" b="1" i="0" u="none" strike="noStrike" cap="none" normalizeH="0" baseline="0" dirty="0" err="1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run</a:t>
            </a:r>
            <a:r>
              <a:rPr kumimoji="0" lang="pt-PT" sz="20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1" i="0" u="none" strike="noStrike" cap="none" normalizeH="0" baseline="0" dirty="0" err="1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of</a:t>
            </a:r>
            <a:r>
              <a:rPr kumimoji="0" lang="pt-PT" sz="20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1" i="0" u="none" strike="noStrike" cap="none" normalizeH="0" baseline="0" dirty="0" err="1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the</a:t>
            </a:r>
            <a:r>
              <a:rPr kumimoji="0" lang="pt-PT" sz="20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1" i="0" u="none" strike="noStrike" cap="none" normalizeH="0" baseline="0" dirty="0" err="1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river</a:t>
            </a:r>
            <a:r>
              <a:rPr kumimoji="0" lang="pt-PT" sz="20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3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paragraphs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about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the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technology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Goals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kWh(t)/m</a:t>
            </a:r>
            <a:r>
              <a:rPr kumimoji="0" lang="pt-PT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2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(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every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day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, 3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weeks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€/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kWh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(assume 40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years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project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lifetime</a:t>
            </a:r>
            <a:r>
              <a:rPr lang="pt-PT" sz="2000" dirty="0">
                <a:latin typeface="Arial Narrow" pitchFamily="34" charset="0"/>
                <a:ea typeface="Times New Roman" pitchFamily="18" charset="0"/>
              </a:rPr>
              <a:t>, 5% </a:t>
            </a:r>
            <a:r>
              <a:rPr lang="pt-PT" sz="2000" dirty="0" err="1">
                <a:latin typeface="Arial Narrow" pitchFamily="34" charset="0"/>
                <a:ea typeface="Times New Roman" pitchFamily="18" charset="0"/>
              </a:rPr>
              <a:t>discount</a:t>
            </a:r>
            <a:r>
              <a:rPr lang="pt-PT" sz="2000" dirty="0">
                <a:latin typeface="Arial Narrow" pitchFamily="34" charset="0"/>
                <a:ea typeface="Times New Roman" pitchFamily="18" charset="0"/>
              </a:rPr>
              <a:t> rate)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000" dirty="0">
                <a:latin typeface="Arial Narrow" pitchFamily="34" charset="0"/>
                <a:ea typeface="Times New Roman" pitchFamily="18" charset="0"/>
              </a:rPr>
              <a:t>Social/</a:t>
            </a:r>
            <a:r>
              <a:rPr lang="pt-PT" sz="2000" dirty="0" err="1">
                <a:latin typeface="Arial Narrow" pitchFamily="34" charset="0"/>
                <a:ea typeface="Times New Roman" pitchFamily="18" charset="0"/>
              </a:rPr>
              <a:t>environment</a:t>
            </a:r>
            <a:r>
              <a:rPr lang="pt-PT" sz="2000" dirty="0">
                <a:latin typeface="Arial Narrow" pitchFamily="34" charset="0"/>
                <a:ea typeface="Times New Roman" pitchFamily="18" charset="0"/>
              </a:rPr>
              <a:t>/</a:t>
            </a:r>
            <a:r>
              <a:rPr lang="pt-PT" sz="2000" dirty="0" err="1">
                <a:latin typeface="Arial Narrow" pitchFamily="34" charset="0"/>
                <a:ea typeface="Times New Roman" pitchFamily="18" charset="0"/>
              </a:rPr>
              <a:t>economic</a:t>
            </a:r>
            <a:r>
              <a:rPr lang="pt-PT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latin typeface="Arial Narrow" pitchFamily="34" charset="0"/>
                <a:ea typeface="Times New Roman" pitchFamily="18" charset="0"/>
              </a:rPr>
              <a:t>impact</a:t>
            </a:r>
            <a:r>
              <a:rPr lang="pt-PT" sz="2000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sz="2000" dirty="0" err="1">
                <a:latin typeface="Arial Narrow" pitchFamily="34" charset="0"/>
                <a:ea typeface="Times New Roman" pitchFamily="18" charset="0"/>
              </a:rPr>
              <a:t>discussion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Interesting</a:t>
            </a:r>
            <a:r>
              <a:rPr kumimoji="0" lang="pt-PT" sz="2000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1" i="0" u="sng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number</a:t>
            </a:r>
            <a:r>
              <a:rPr kumimoji="0" lang="pt-PT" sz="2000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per capita (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kWh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/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year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/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person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energy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density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(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kWh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/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year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/m</a:t>
            </a:r>
            <a:r>
              <a:rPr kumimoji="0" lang="pt-PT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2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436096" y="4005064"/>
            <a:ext cx="3240360" cy="2308324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Height</a:t>
            </a:r>
            <a:r>
              <a:rPr kumimoji="0" lang="pt-P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: 50m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1600" dirty="0" err="1">
                <a:solidFill>
                  <a:schemeClr val="tx1"/>
                </a:solidFill>
                <a:latin typeface="Arial Narrow" pitchFamily="34" charset="0"/>
              </a:rPr>
              <a:t>Water</a:t>
            </a:r>
            <a:r>
              <a:rPr lang="pt-PT" sz="16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t-PT" sz="1600" dirty="0" err="1">
                <a:solidFill>
                  <a:schemeClr val="tx1"/>
                </a:solidFill>
                <a:latin typeface="Arial Narrow" pitchFamily="34" charset="0"/>
              </a:rPr>
              <a:t>basin</a:t>
            </a:r>
            <a:r>
              <a:rPr lang="pt-PT" sz="1600" dirty="0">
                <a:solidFill>
                  <a:schemeClr val="tx1"/>
                </a:solidFill>
                <a:latin typeface="Arial Narrow" pitchFamily="34" charset="0"/>
              </a:rPr>
              <a:t> 100 km</a:t>
            </a:r>
            <a:r>
              <a:rPr lang="pt-PT" sz="1600" baseline="30000" dirty="0">
                <a:solidFill>
                  <a:schemeClr val="tx1"/>
                </a:solidFill>
                <a:latin typeface="Arial Narrow" pitchFamily="34" charset="0"/>
              </a:rPr>
              <a:t>2</a:t>
            </a:r>
            <a:endParaRPr kumimoji="0" lang="en-US" sz="900" b="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20% </a:t>
            </a:r>
            <a:r>
              <a:rPr kumimoji="0" lang="pt-P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direct</a:t>
            </a:r>
            <a:r>
              <a:rPr kumimoji="0" lang="pt-P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(time </a:t>
            </a:r>
            <a:r>
              <a:rPr kumimoji="0" lang="pt-P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constant</a:t>
            </a:r>
            <a:r>
              <a:rPr kumimoji="0" lang="pt-P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= 1 </a:t>
            </a:r>
            <a:r>
              <a:rPr kumimoji="0" lang="pt-P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day</a:t>
            </a:r>
            <a:r>
              <a:rPr kumimoji="0" lang="pt-P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40% </a:t>
            </a:r>
            <a:r>
              <a:rPr kumimoji="0" lang="pt-P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indirect</a:t>
            </a:r>
            <a:r>
              <a:rPr kumimoji="0" lang="pt-P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(time </a:t>
            </a:r>
            <a:r>
              <a:rPr kumimoji="0" lang="pt-P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constant</a:t>
            </a:r>
            <a:r>
              <a:rPr kumimoji="0" lang="pt-P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= 3 </a:t>
            </a:r>
            <a:r>
              <a:rPr kumimoji="0" lang="pt-P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months</a:t>
            </a:r>
            <a:r>
              <a:rPr kumimoji="0" lang="pt-P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20% </a:t>
            </a:r>
            <a:r>
              <a:rPr kumimoji="0" lang="pt-P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left</a:t>
            </a:r>
            <a:r>
              <a:rPr kumimoji="0" lang="pt-PT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for </a:t>
            </a:r>
            <a:r>
              <a:rPr kumimoji="0" lang="pt-PT" sz="16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the</a:t>
            </a:r>
            <a:r>
              <a:rPr kumimoji="0" lang="pt-PT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16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fish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20%</a:t>
            </a:r>
            <a:r>
              <a:rPr kumimoji="0" lang="pt-PT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pt-PT" sz="16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losses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332656"/>
            <a:ext cx="565212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Biomass co-generation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latin typeface="Arial Narrow" pitchFamily="34" charset="0"/>
                <a:ea typeface="Times New Roman" pitchFamily="18" charset="0"/>
              </a:rPr>
              <a:t>3 paragraphs about the technology</a:t>
            </a:r>
            <a:endParaRPr lang="en-GB" sz="2000" dirty="0"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Social/economical impacts;</a:t>
            </a:r>
            <a:r>
              <a:rPr kumimoji="0" lang="en-GB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rural jobs?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€/kWh; energy density (kWh/year/m</a:t>
            </a:r>
            <a:r>
              <a:rPr kumimoji="0" lang="en-GB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2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dirty="0"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1" u="sng" dirty="0">
                <a:latin typeface="Arial Narrow" pitchFamily="34" charset="0"/>
                <a:ea typeface="Times New Roman" pitchFamily="18" charset="0"/>
              </a:rPr>
              <a:t>Assumptions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latin typeface="Arial Narrow" pitchFamily="34" charset="0"/>
                <a:ea typeface="Times New Roman" pitchFamily="18" charset="0"/>
              </a:rPr>
              <a:t>crops	     → 	ton/ha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latin typeface="Arial Narrow" pitchFamily="34" charset="0"/>
                <a:ea typeface="Times New Roman" pitchFamily="18" charset="0"/>
              </a:rPr>
              <a:t>		GJ/ton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Energy conversion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err="1">
                <a:latin typeface="Arial Narrow" pitchFamily="34" charset="0"/>
              </a:rPr>
              <a:t>Explorability</a:t>
            </a:r>
            <a:r>
              <a:rPr lang="en-GB" sz="2000" dirty="0">
                <a:latin typeface="Arial Narrow" pitchFamily="34" charset="0"/>
              </a:rPr>
              <a:t> coefficient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Costs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499992" y="4552018"/>
            <a:ext cx="42119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none" strike="noStrike" cap="none" normalizeH="0" baseline="0" dirty="0" err="1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Biofuels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latin typeface="Arial Narrow" pitchFamily="34" charset="0"/>
                <a:ea typeface="Times New Roman" pitchFamily="18" charset="0"/>
              </a:rPr>
              <a:t>3 paragraphs about the technology</a:t>
            </a:r>
            <a:endParaRPr lang="en-GB" sz="2000" dirty="0">
              <a:latin typeface="Arial Narrow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€/kWh; per capita (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kWh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/ano/</a:t>
            </a:r>
            <a:r>
              <a:rPr kumimoji="0" lang="pt-PT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person</a:t>
            </a:r>
            <a:r>
              <a:rPr kumimoji="0" 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); </a:t>
            </a:r>
            <a:r>
              <a:rPr lang="en-GB" sz="2000" dirty="0">
                <a:latin typeface="Arial Narrow" pitchFamily="34" charset="0"/>
                <a:ea typeface="Times New Roman" pitchFamily="18" charset="0"/>
              </a:rPr>
              <a:t>energy density (kWh/year/m</a:t>
            </a:r>
            <a:r>
              <a:rPr lang="en-GB" sz="2000" baseline="30000" dirty="0">
                <a:latin typeface="Arial Narrow" pitchFamily="34" charset="0"/>
                <a:ea typeface="Times New Roman" pitchFamily="18" charset="0"/>
              </a:rPr>
              <a:t>2</a:t>
            </a:r>
            <a:r>
              <a:rPr lang="en-GB" sz="2000" dirty="0">
                <a:latin typeface="Arial Narrow" pitchFamily="34" charset="0"/>
                <a:ea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332656"/>
            <a:ext cx="8820472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Arial Narrow" pitchFamily="34" charset="0"/>
                <a:ea typeface="Times New Roman" pitchFamily="18" charset="0"/>
              </a:rPr>
              <a:t>Solar electricity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latin typeface="Arial Narrow" pitchFamily="34" charset="0"/>
                <a:ea typeface="Times New Roman" pitchFamily="18" charset="0"/>
              </a:rPr>
              <a:t>3 paragraphs about the technology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>
                <a:latin typeface="Arial Narrow" pitchFamily="34" charset="0"/>
                <a:ea typeface="Times New Roman" pitchFamily="18" charset="0"/>
              </a:rPr>
              <a:t>Data: solar radiation time series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€/kWh; per capita (kWh/year/person); energy density (kWh/year/m</a:t>
            </a:r>
            <a:r>
              <a:rPr kumimoji="0" lang="en-GB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2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)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Photovoltaic</a:t>
            </a:r>
            <a:endParaRPr kumimoji="0" lang="en-GB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Assumptions:</a:t>
            </a:r>
            <a:r>
              <a:rPr kumimoji="0" lang="en-GB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typical efficiency, cost and lifetime; 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70m</a:t>
            </a:r>
            <a:r>
              <a:rPr kumimoji="0" lang="en-GB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2</a:t>
            </a:r>
            <a:r>
              <a:rPr lang="en-GB" sz="2000" dirty="0">
                <a:latin typeface="Arial Narrow" pitchFamily="34" charset="0"/>
                <a:ea typeface="Times New Roman" pitchFamily="18" charset="0"/>
              </a:rPr>
              <a:t>/roof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kWh/m</a:t>
            </a:r>
            <a:r>
              <a:rPr kumimoji="0" lang="en-GB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2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(t). </a:t>
            </a:r>
            <a:endParaRPr kumimoji="0" lang="en-GB" sz="20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CSP</a:t>
            </a:r>
            <a:endParaRPr kumimoji="0" lang="en-GB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Subtract diffuse radiation from global</a:t>
            </a:r>
            <a:r>
              <a:rPr kumimoji="0" lang="en-GB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radiation time series (use random number and local temperature)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5MW</a:t>
            </a:r>
            <a:r>
              <a:rPr lang="en-GB" sz="2000" dirty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power plant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644</Words>
  <Application>Microsoft Office PowerPoint</Application>
  <PresentationFormat>On-screen Show (4:3)</PresentationFormat>
  <Paragraphs>154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Office Theme</vt:lpstr>
      <vt:lpstr>Energy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FCUL - University of Lisbon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Energia</dc:title>
  <dc:creator>Brito</dc:creator>
  <cp:lastModifiedBy>Miguel Centeno Costa Ferreira Brito</cp:lastModifiedBy>
  <cp:revision>15</cp:revision>
  <dcterms:created xsi:type="dcterms:W3CDTF">2011-02-23T10:55:35Z</dcterms:created>
  <dcterms:modified xsi:type="dcterms:W3CDTF">2019-02-25T11:47:45Z</dcterms:modified>
</cp:coreProperties>
</file>